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60" r:id="rId3"/>
    <p:sldId id="261" r:id="rId4"/>
    <p:sldId id="318" r:id="rId5"/>
    <p:sldId id="301" r:id="rId6"/>
    <p:sldId id="262" r:id="rId7"/>
    <p:sldId id="314" r:id="rId8"/>
    <p:sldId id="315" r:id="rId9"/>
    <p:sldId id="316" r:id="rId10"/>
    <p:sldId id="317" r:id="rId11"/>
    <p:sldId id="263" r:id="rId12"/>
    <p:sldId id="265" r:id="rId13"/>
    <p:sldId id="266" r:id="rId14"/>
    <p:sldId id="268" r:id="rId15"/>
    <p:sldId id="267" r:id="rId16"/>
    <p:sldId id="269" r:id="rId17"/>
    <p:sldId id="303" r:id="rId18"/>
    <p:sldId id="304" r:id="rId19"/>
    <p:sldId id="270" r:id="rId20"/>
    <p:sldId id="271" r:id="rId21"/>
    <p:sldId id="272" r:id="rId22"/>
    <p:sldId id="273" r:id="rId23"/>
    <p:sldId id="274" r:id="rId24"/>
    <p:sldId id="279" r:id="rId25"/>
    <p:sldId id="307" r:id="rId26"/>
    <p:sldId id="280" r:id="rId27"/>
    <p:sldId id="281" r:id="rId28"/>
    <p:sldId id="306" r:id="rId29"/>
    <p:sldId id="282" r:id="rId30"/>
    <p:sldId id="308" r:id="rId31"/>
    <p:sldId id="283" r:id="rId32"/>
    <p:sldId id="275" r:id="rId33"/>
    <p:sldId id="276" r:id="rId34"/>
    <p:sldId id="302" r:id="rId35"/>
    <p:sldId id="277" r:id="rId36"/>
    <p:sldId id="286" r:id="rId37"/>
    <p:sldId id="290" r:id="rId38"/>
    <p:sldId id="288" r:id="rId39"/>
    <p:sldId id="291" r:id="rId40"/>
    <p:sldId id="305" r:id="rId41"/>
    <p:sldId id="309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12" r:id="rId50"/>
    <p:sldId id="300" r:id="rId51"/>
    <p:sldId id="313" r:id="rId52"/>
    <p:sldId id="299" r:id="rId53"/>
    <p:sldId id="319" r:id="rId54"/>
    <p:sldId id="27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5"/>
    <p:restoredTop sz="94673"/>
  </p:normalViewPr>
  <p:slideViewPr>
    <p:cSldViewPr snapToGrid="0" snapToObjects="1">
      <p:cViewPr varScale="1">
        <p:scale>
          <a:sx n="137" d="100"/>
          <a:sy n="137" d="100"/>
        </p:scale>
        <p:origin x="16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EADFB-914D-5D4F-BF12-6D5510D2A1D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CD4A9-07E7-904F-8E79-961CFA782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D4A9-07E7-904F-8E79-961CFA7824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6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4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4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1276B-38BC-F24F-B36B-D23FB353AB88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2" y="5103930"/>
            <a:ext cx="4083616" cy="1069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</a:t>
            </a:r>
            <a:r>
              <a:rPr lang="en-US" sz="3600" dirty="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</a:t>
            </a:r>
            <a:r>
              <a:rPr lang="en-US" sz="3600" dirty="0" smtClean="0">
                <a:solidFill>
                  <a:prstClr val="black"/>
                </a:solidFill>
              </a:rPr>
              <a:t>3: Virtualization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7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</a:t>
            </a:r>
            <a:r>
              <a:rPr lang="en-US" dirty="0" smtClean="0"/>
              <a:t>useful </a:t>
            </a:r>
            <a:r>
              <a:rPr lang="en-US" dirty="0" smtClean="0"/>
              <a:t>distributed infrastructure patterns: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Server trees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load balancer </a:t>
            </a:r>
            <a:r>
              <a:rPr lang="en-US" dirty="0" smtClean="0"/>
              <a:t>is a service which takes an incoming request and routes it to one of many backend servers.</a:t>
            </a:r>
          </a:p>
          <a:p>
            <a:pPr lvl="2"/>
            <a:r>
              <a:rPr lang="en-US" dirty="0" smtClean="0"/>
              <a:t>Example: Internet request is routed to one webserver in a fleet of servers.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LB watches the health of servers and dynamically re-routes requests if a server fails.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balancer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load balancer can use a variety of algorithms to determine which server should handle a request.</a:t>
            </a:r>
          </a:p>
          <a:p>
            <a:pPr lvl="1"/>
            <a:r>
              <a:rPr lang="en-US" b="1" dirty="0" smtClean="0"/>
              <a:t>Random</a:t>
            </a:r>
            <a:r>
              <a:rPr lang="en-US" dirty="0" smtClean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b="1" dirty="0" smtClean="0"/>
              <a:t>Round-robin</a:t>
            </a:r>
            <a:r>
              <a:rPr lang="en-US" dirty="0" smtClean="0"/>
              <a:t>: each incoming request is sent to a different server in a predetermined order</a:t>
            </a:r>
          </a:p>
          <a:p>
            <a:pPr lvl="2"/>
            <a:r>
              <a:rPr lang="en-US" dirty="0" smtClean="0"/>
              <a:t>Can also be accomplished with DNS settings and is sometimes referred to as </a:t>
            </a:r>
            <a:r>
              <a:rPr lang="en-US" i="1" dirty="0" smtClean="0"/>
              <a:t>spray-and-pray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21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balancer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 smtClean="0"/>
              <a:t>Least load</a:t>
            </a:r>
            <a:r>
              <a:rPr lang="en-US" dirty="0" smtClean="0"/>
              <a:t>: Load balancer monitors load of each server and sends requests to least loaded system</a:t>
            </a:r>
          </a:p>
          <a:p>
            <a:pPr lvl="2"/>
            <a:r>
              <a:rPr lang="en-US" dirty="0" smtClean="0"/>
              <a:t>Problem? What if least loaded system is actually </a:t>
            </a:r>
            <a:r>
              <a:rPr lang="en-US" dirty="0" smtClean="0"/>
              <a:t>a new system added to the server fleet.</a:t>
            </a:r>
            <a:endParaRPr lang="en-US" dirty="0" smtClean="0"/>
          </a:p>
          <a:p>
            <a:pPr lvl="2"/>
            <a:r>
              <a:rPr lang="en-US" dirty="0" smtClean="0"/>
              <a:t>Least loaded system could be quickly overwhelmed because average load metrics lag behind requests.</a:t>
            </a:r>
          </a:p>
          <a:p>
            <a:pPr lvl="3"/>
            <a:r>
              <a:rPr lang="en-US" dirty="0"/>
              <a:t>S</a:t>
            </a:r>
            <a:r>
              <a:rPr lang="en-US" dirty="0" smtClean="0"/>
              <a:t>olution = </a:t>
            </a:r>
            <a:r>
              <a:rPr lang="en-US" b="1" dirty="0" smtClean="0"/>
              <a:t>slow start.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Weighted round robin</a:t>
            </a:r>
            <a:r>
              <a:rPr lang="en-US" dirty="0" smtClean="0"/>
              <a:t>: servers are given specific weights so that higher-weighted servers receive a greater percentage of requests.</a:t>
            </a:r>
          </a:p>
          <a:p>
            <a:pPr lvl="2"/>
            <a:r>
              <a:rPr lang="en-US" dirty="0" smtClean="0"/>
              <a:t>Maybe some servers are more powerful than others.</a:t>
            </a:r>
          </a:p>
          <a:p>
            <a:pPr lvl="2"/>
            <a:r>
              <a:rPr lang="en-US" dirty="0" smtClean="0"/>
              <a:t>Example: Server A is weighted at 100 and Server B is weighted at 50.</a:t>
            </a:r>
          </a:p>
        </p:txBody>
      </p:sp>
    </p:spTree>
    <p:extLst>
      <p:ext uri="{BB962C8B-B14F-4D97-AF65-F5344CB8AC3E}">
        <p14:creationId xmlns:p14="http://schemas.microsoft.com/office/powerpoint/2010/main" val="29505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Proxy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856504" y="4002832"/>
            <a:ext cx="4883261" cy="23382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proxy service takes an incoming request and may query multiple backend systems to create an aggregate response.</a:t>
            </a:r>
            <a:endParaRPr lang="en-US" sz="28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Response impacted by </a:t>
            </a:r>
            <a:br>
              <a:rPr lang="en-US" dirty="0" smtClean="0"/>
            </a:br>
            <a:r>
              <a:rPr lang="en-US" dirty="0" smtClean="0"/>
              <a:t>highest latency response.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74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server tree distributes processing using a tree (child-parent) structure.</a:t>
            </a:r>
          </a:p>
          <a:p>
            <a:endParaRPr lang="en-US" dirty="0" smtClean="0"/>
          </a:p>
          <a:p>
            <a:r>
              <a:rPr lang="en-US" dirty="0" smtClean="0"/>
              <a:t>Commonly used by distributed databases.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Found in services like Active Directory and DNS.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Main benefit is parallelization</a:t>
            </a:r>
            <a:br>
              <a:rPr lang="en-US" dirty="0" smtClean="0"/>
            </a:br>
            <a:r>
              <a:rPr lang="en-US" dirty="0" smtClean="0"/>
              <a:t> and reduced request latency.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1" y="4139234"/>
            <a:ext cx="3023409" cy="2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distributed state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State </a:t>
            </a:r>
            <a:r>
              <a:rPr lang="en-US" dirty="0" smtClean="0"/>
              <a:t>refers to data that an application needs to </a:t>
            </a:r>
            <a:r>
              <a:rPr lang="en-US" b="1" dirty="0" smtClean="0"/>
              <a:t>persist</a:t>
            </a:r>
            <a:r>
              <a:rPr lang="en-US" dirty="0" smtClean="0"/>
              <a:t> (store) for a long duration.</a:t>
            </a:r>
          </a:p>
          <a:p>
            <a:endParaRPr lang="en-US" dirty="0" smtClean="0"/>
          </a:p>
          <a:p>
            <a:r>
              <a:rPr lang="en-US" dirty="0" smtClean="0"/>
              <a:t>Large distributed systems need to persist data.</a:t>
            </a:r>
          </a:p>
          <a:p>
            <a:pPr lvl="1"/>
            <a:r>
              <a:rPr lang="en-US" dirty="0" smtClean="0"/>
              <a:t>A single database server will eventually run out of processing power, memory, or storage.</a:t>
            </a:r>
          </a:p>
          <a:p>
            <a:pPr lvl="2"/>
            <a:r>
              <a:rPr lang="en-US" dirty="0" smtClean="0"/>
              <a:t>Facebook can’t store all their data on a single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Solution: Need to store data on multiple database servers.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28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How do we store data across multiple database servers?</a:t>
            </a:r>
          </a:p>
          <a:p>
            <a:endParaRPr lang="en-US" dirty="0" smtClean="0"/>
          </a:p>
          <a:p>
            <a:r>
              <a:rPr lang="en-US" dirty="0" smtClean="0"/>
              <a:t>Partition a database into multiple slices, called </a:t>
            </a:r>
            <a:r>
              <a:rPr lang="en-US" b="1" dirty="0" smtClean="0"/>
              <a:t>shards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Shards are stored on multiple servers.</a:t>
            </a:r>
          </a:p>
          <a:p>
            <a:pPr lvl="1"/>
            <a:r>
              <a:rPr lang="en-US" dirty="0" smtClean="0"/>
              <a:t>A server may contain one or more shards.</a:t>
            </a:r>
          </a:p>
          <a:p>
            <a:endParaRPr lang="en-US" dirty="0" smtClean="0"/>
          </a:p>
          <a:p>
            <a:r>
              <a:rPr lang="en-US" dirty="0" smtClean="0"/>
              <a:t>Apps distribute requests to multiple </a:t>
            </a:r>
            <a:r>
              <a:rPr lang="en-US" dirty="0" err="1" smtClean="0"/>
              <a:t>sharded</a:t>
            </a:r>
            <a:r>
              <a:rPr lang="en-US" dirty="0" smtClean="0"/>
              <a:t> database servers, improving performance for some operations.</a:t>
            </a:r>
          </a:p>
          <a:p>
            <a:pPr lvl="1"/>
            <a:r>
              <a:rPr lang="en-US" dirty="0" smtClean="0"/>
              <a:t>Improved write and indexing performance.</a:t>
            </a:r>
          </a:p>
          <a:p>
            <a:pPr lvl="1"/>
            <a:r>
              <a:rPr lang="en-US" dirty="0" smtClean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CAP Principle describes a fundamental limitation associated with distributed databases.</a:t>
            </a:r>
          </a:p>
          <a:p>
            <a:endParaRPr lang="en-US" dirty="0" smtClean="0"/>
          </a:p>
          <a:p>
            <a:r>
              <a:rPr lang="en-US" dirty="0" smtClean="0"/>
              <a:t>Presented by Eric Brewer in 1999.</a:t>
            </a:r>
          </a:p>
          <a:p>
            <a:endParaRPr lang="en-US" dirty="0" smtClean="0"/>
          </a:p>
          <a:p>
            <a:r>
              <a:rPr lang="en-US" b="1" dirty="0" smtClean="0"/>
              <a:t>It is not possible to build a </a:t>
            </a:r>
            <a:br>
              <a:rPr lang="en-US" b="1" dirty="0" smtClean="0"/>
            </a:br>
            <a:r>
              <a:rPr lang="en-US" b="1" dirty="0" smtClean="0"/>
              <a:t>distributed system that guarantees</a:t>
            </a:r>
            <a:br>
              <a:rPr lang="en-US" b="1" dirty="0" smtClean="0"/>
            </a:br>
            <a:r>
              <a:rPr lang="en-US" b="1" dirty="0" smtClean="0"/>
              <a:t>consistency, availability, and </a:t>
            </a:r>
            <a:br>
              <a:rPr lang="en-US" b="1" dirty="0" smtClean="0"/>
            </a:br>
            <a:r>
              <a:rPr lang="en-US" b="1" dirty="0" smtClean="0"/>
              <a:t>partition tolerance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You can only pick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 of the 3!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1" y="3303742"/>
            <a:ext cx="3192983" cy="33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infrastructure </a:t>
            </a:r>
          </a:p>
          <a:p>
            <a:r>
              <a:rPr lang="en-US" dirty="0" smtClean="0"/>
              <a:t>Virtualization</a:t>
            </a:r>
          </a:p>
          <a:p>
            <a:r>
              <a:rPr lang="en-US" dirty="0" smtClean="0"/>
              <a:t>Vagrant</a:t>
            </a:r>
          </a:p>
        </p:txBody>
      </p:sp>
    </p:spTree>
    <p:extLst>
      <p:ext uri="{BB962C8B-B14F-4D97-AF65-F5344CB8AC3E}">
        <p14:creationId xmlns:p14="http://schemas.microsoft.com/office/powerpoint/2010/main" val="27046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Consistency</a:t>
            </a:r>
            <a:endParaRPr lang="en-US" dirty="0" smtClean="0"/>
          </a:p>
          <a:p>
            <a:pPr lvl="1"/>
            <a:r>
              <a:rPr lang="en-US" dirty="0" smtClean="0"/>
              <a:t>All nodes present the same data at the same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Two consistency options: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waits until all server nodes are updated (slow – </a:t>
            </a:r>
            <a:r>
              <a:rPr lang="en-US" b="1" dirty="0" smtClean="0"/>
              <a:t>strong consistency</a:t>
            </a:r>
            <a:r>
              <a:rPr lang="en-US" dirty="0" smtClean="0"/>
              <a:t>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Application reads data from an available server knowing data might be outdated (fast – </a:t>
            </a:r>
            <a:r>
              <a:rPr lang="en-US" b="1" dirty="0" smtClean="0"/>
              <a:t>eventual consistency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Apps where transactions 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significant</a:t>
            </a:r>
            <a:r>
              <a:rPr lang="en-US" dirty="0" smtClean="0"/>
              <a:t>, like banks, need strong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consistency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Apps where access speed is more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important </a:t>
            </a:r>
            <a:r>
              <a:rPr lang="en-US" dirty="0" smtClean="0"/>
              <a:t>than data consistency, like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social </a:t>
            </a:r>
            <a:r>
              <a:rPr lang="en-US" dirty="0" smtClean="0"/>
              <a:t>media, leverage eventual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consistency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30" y="4365697"/>
            <a:ext cx="3380273" cy="2048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02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Availability</a:t>
            </a:r>
          </a:p>
          <a:p>
            <a:pPr lvl="1"/>
            <a:r>
              <a:rPr lang="en-US" dirty="0" smtClean="0"/>
              <a:t>Means that applications are able to access the correct data and the service is fully functional.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spread and replicate data on multiple servers to guarantee availability.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an application on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single </a:t>
            </a:r>
            <a:r>
              <a:rPr lang="en-US" dirty="0" smtClean="0"/>
              <a:t>server be available?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Sure</a:t>
            </a:r>
            <a:r>
              <a:rPr lang="en-US" dirty="0" smtClean="0"/>
              <a:t>, but a single server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isn’t </a:t>
            </a:r>
            <a:r>
              <a:rPr lang="en-US" dirty="0" smtClean="0"/>
              <a:t>a distributed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architecture</a:t>
            </a:r>
            <a:r>
              <a:rPr lang="en-US" dirty="0" smtClean="0"/>
              <a:t>.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30" y="4365697"/>
            <a:ext cx="3380273" cy="2048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802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Partition tolerance</a:t>
            </a:r>
          </a:p>
          <a:p>
            <a:pPr lvl="1"/>
            <a:r>
              <a:rPr lang="en-US" dirty="0" smtClean="0"/>
              <a:t>The system continues to operate despite the failure of part of the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Classic failure scenario: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network </a:t>
            </a:r>
            <a:r>
              <a:rPr lang="en-US" dirty="0" smtClean="0"/>
              <a:t>link is severed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between </a:t>
            </a:r>
            <a:r>
              <a:rPr lang="en-US" dirty="0" smtClean="0"/>
              <a:t>two sets of servers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smtClean="0"/>
              <a:t>a fleet of servers, creating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 smtClean="0"/>
              <a:t>partition (split-brain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scenario</a:t>
            </a:r>
            <a:r>
              <a:rPr lang="en-US" dirty="0" smtClean="0"/>
              <a:t>).</a:t>
            </a:r>
          </a:p>
          <a:p>
            <a:pPr lvl="2"/>
            <a:r>
              <a:rPr lang="en-US" dirty="0" smtClean="0"/>
              <a:t>Can’t maintain consistency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because </a:t>
            </a:r>
            <a:r>
              <a:rPr lang="en-US" dirty="0" smtClean="0"/>
              <a:t>writes to one group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servers </a:t>
            </a:r>
            <a:r>
              <a:rPr lang="en-US" dirty="0" smtClean="0"/>
              <a:t>cannot be </a:t>
            </a:r>
            <a:r>
              <a:rPr lang="en-US" dirty="0" smtClean="0"/>
              <a:t>communicated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 smtClean="0"/>
              <a:t>the other group.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30" y="4365697"/>
            <a:ext cx="3380273" cy="2048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1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162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Q: Why is understanding CAP important?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A: Because it informs our design decisions when persisting data in distributed infrastructure</a:t>
            </a:r>
            <a:r>
              <a:rPr lang="en-US" dirty="0" smtClean="0"/>
              <a:t>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09" y="3388469"/>
            <a:ext cx="5339054" cy="297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1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 smtClean="0"/>
          </a:p>
          <a:p>
            <a:r>
              <a:rPr lang="en-US" dirty="0" smtClean="0"/>
              <a:t>Goal is to store data closer to the way it’s actually represented.</a:t>
            </a:r>
          </a:p>
          <a:p>
            <a:endParaRPr lang="en-US" dirty="0" smtClean="0"/>
          </a:p>
          <a:p>
            <a:r>
              <a:rPr lang="en-US" dirty="0" smtClean="0"/>
              <a:t>Several different types of NoSQL databases, each solving different scaling issues.</a:t>
            </a:r>
          </a:p>
          <a:p>
            <a:endParaRPr lang="en-US" dirty="0" smtClean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19275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 smtClean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019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Key/value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Key/value</a:t>
            </a:r>
          </a:p>
          <a:p>
            <a:pPr lvl="1"/>
            <a:r>
              <a:rPr lang="en-US" dirty="0" smtClean="0"/>
              <a:t>Store a key/value set.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Query a key and get a value returned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hashing algorithm &amp; easy to shard.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Popular way to store web user sessions</a:t>
            </a:r>
          </a:p>
          <a:p>
            <a:pPr lvl="2"/>
            <a:r>
              <a:rPr lang="en-US" dirty="0" smtClean="0"/>
              <a:t>Key = </a:t>
            </a:r>
            <a:r>
              <a:rPr lang="en-US" dirty="0" err="1" smtClean="0"/>
              <a:t>sessionId</a:t>
            </a:r>
            <a:endParaRPr lang="en-US" dirty="0" smtClean="0"/>
          </a:p>
          <a:p>
            <a:pPr lvl="2"/>
            <a:r>
              <a:rPr lang="en-US" dirty="0" smtClean="0"/>
              <a:t>Value = serialized session object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/>
              <a:t>M</a:t>
            </a:r>
            <a:r>
              <a:rPr lang="en-US" dirty="0" err="1" smtClean="0"/>
              <a:t>emcached</a:t>
            </a:r>
            <a:r>
              <a:rPr lang="en-US" dirty="0" smtClean="0"/>
              <a:t>, Consul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3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Columnar</a:t>
            </a:r>
          </a:p>
          <a:p>
            <a:pPr lvl="1"/>
            <a:r>
              <a:rPr lang="en-US" dirty="0" smtClean="0"/>
              <a:t>Imagine </a:t>
            </a:r>
            <a:r>
              <a:rPr lang="en-US" dirty="0" smtClean="0"/>
              <a:t>pivoting a traditional database 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Store columns instead of storing columns in sequential disk pages.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Offers super-fast aggregate </a:t>
            </a:r>
            <a:r>
              <a:rPr lang="en-US" dirty="0" smtClean="0"/>
              <a:t>operations due to less page lookups.</a:t>
            </a:r>
            <a:endParaRPr lang="en-US" dirty="0" smtClean="0"/>
          </a:p>
          <a:p>
            <a:pPr lvl="2"/>
            <a:r>
              <a:rPr lang="en-US" dirty="0" smtClean="0"/>
              <a:t>What’s the total profit across all products in the company?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smtClean="0"/>
              <a:t>AWS Redshift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8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Document</a:t>
            </a:r>
          </a:p>
          <a:p>
            <a:pPr lvl="1"/>
            <a:r>
              <a:rPr lang="en-US" dirty="0" smtClean="0"/>
              <a:t>Store documents instead of individual atomic records.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document is stored in the form of </a:t>
            </a:r>
            <a:r>
              <a:rPr lang="en-US" dirty="0" err="1" smtClean="0"/>
              <a:t>Javascript</a:t>
            </a:r>
            <a:r>
              <a:rPr lang="en-US" dirty="0" smtClean="0"/>
              <a:t> Object Notation (JSON).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Supports hierarchical and embedded data structures.</a:t>
            </a:r>
          </a:p>
          <a:p>
            <a:pPr lvl="2"/>
            <a:r>
              <a:rPr lang="en-US" dirty="0" smtClean="0"/>
              <a:t>A person can have many addresses, each address is embedded in the document.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Sometimes called schema-less databases (but that’s not necessarily true).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MongoDB, </a:t>
            </a:r>
            <a:r>
              <a:rPr lang="en-US" dirty="0" smtClean="0"/>
              <a:t>AWS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81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distributed infrastructure?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computing architecture where software components are running on multiple systems.</a:t>
            </a:r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41" y="2920851"/>
            <a:ext cx="4906552" cy="36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Graph</a:t>
            </a:r>
          </a:p>
          <a:p>
            <a:pPr lvl="1"/>
            <a:r>
              <a:rPr lang="en-US" dirty="0" smtClean="0"/>
              <a:t>Stores data in nodes and edges of a graph</a:t>
            </a:r>
          </a:p>
          <a:p>
            <a:pPr lvl="1"/>
            <a:r>
              <a:rPr lang="en-US" dirty="0" smtClean="0"/>
              <a:t>Able to easily store and maintain complex relationships (social media)</a:t>
            </a:r>
          </a:p>
          <a:p>
            <a:pPr lvl="1"/>
            <a:r>
              <a:rPr lang="en-US" dirty="0" smtClean="0"/>
              <a:t>Example Neo4j</a:t>
            </a:r>
          </a:p>
          <a:p>
            <a:pPr lvl="1"/>
            <a:endParaRPr lang="en-US" dirty="0"/>
          </a:p>
          <a:p>
            <a:r>
              <a:rPr lang="en-US" dirty="0" smtClean="0"/>
              <a:t>If you are interested in NoSQL, take the Big Data Management course (SEIS 737).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55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system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learned about the concept of coupling in the software engineering course. </a:t>
            </a:r>
          </a:p>
          <a:p>
            <a:endParaRPr lang="en-US" dirty="0" smtClean="0"/>
          </a:p>
          <a:p>
            <a:r>
              <a:rPr lang="en-US" b="1" dirty="0" smtClean="0"/>
              <a:t>In general, loose coupling is desirable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Easier to maintain and replace components.</a:t>
            </a:r>
          </a:p>
          <a:p>
            <a:pPr lvl="1"/>
            <a:r>
              <a:rPr lang="en-US" dirty="0" smtClean="0"/>
              <a:t>Fewer bugs and hidden dependencies.</a:t>
            </a:r>
          </a:p>
          <a:p>
            <a:pPr lvl="1"/>
            <a:r>
              <a:rPr lang="en-US" dirty="0" smtClean="0"/>
              <a:t>More flexible.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Loose coupling is highly desirable in distributed systems as well.</a:t>
            </a:r>
          </a:p>
          <a:p>
            <a:endParaRPr lang="en-US" dirty="0"/>
          </a:p>
          <a:p>
            <a:r>
              <a:rPr lang="en-US" dirty="0" smtClean="0"/>
              <a:t>We’ll look at application components like message buses which help to reduce coupling later in the semester.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63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The speed of small systems cannot easily be translated to large distributed systems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Applications running on a single server will encounter different bottlenecks as the service scales.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Doubling CPU or memory does not necessarily double performance.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performance bottleneck (constraint) always changes!</a:t>
            </a:r>
          </a:p>
          <a:p>
            <a:endParaRPr lang="en-US" dirty="0" smtClean="0"/>
          </a:p>
          <a:p>
            <a:r>
              <a:rPr lang="en-US" b="1" dirty="0"/>
              <a:t>N</a:t>
            </a:r>
            <a:r>
              <a:rPr lang="en-US" b="1" dirty="0" smtClean="0"/>
              <a:t>etwork and disk I/O are orders of magnitude slower than CPU and memory access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Be very wary of these kinds of requests!</a:t>
            </a:r>
          </a:p>
          <a:p>
            <a:pPr lvl="1"/>
            <a:r>
              <a:rPr lang="en-US" dirty="0" smtClean="0"/>
              <a:t>Slow request latencies are magnified at scale.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34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5"/>
            <a:ext cx="9074798" cy="68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Before early 2000’s, a stack = 1 server + 1 OS</a:t>
            </a:r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Compute/Storage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8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We can create software </a:t>
            </a:r>
            <a:r>
              <a:rPr lang="en-US" b="1" dirty="0" smtClean="0"/>
              <a:t>which emulates </a:t>
            </a:r>
            <a:r>
              <a:rPr lang="en-US" b="1" dirty="0" smtClean="0"/>
              <a:t>hardware.</a:t>
            </a:r>
          </a:p>
          <a:p>
            <a:pPr lvl="1"/>
            <a:r>
              <a:rPr lang="en-US" dirty="0" smtClean="0"/>
              <a:t>Manipulating memory in the right patterns and sequences allows us to create operating systems and applications.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us to run multiple infrastructure stacks (</a:t>
            </a:r>
            <a:r>
              <a:rPr lang="en-US" dirty="0" err="1" smtClean="0"/>
              <a:t>os</a:t>
            </a:r>
            <a:r>
              <a:rPr lang="en-US" dirty="0" smtClean="0"/>
              <a:t> + apps) on a single physical computing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 stacks are logically partitioned from a process, memory, and networking perspective.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08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solves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Servers are turned into software.</a:t>
            </a:r>
          </a:p>
          <a:p>
            <a:pPr lvl="1"/>
            <a:r>
              <a:rPr lang="en-US" dirty="0" smtClean="0"/>
              <a:t>It’s easier to move software around.</a:t>
            </a:r>
          </a:p>
          <a:p>
            <a:pPr lvl="1"/>
            <a:r>
              <a:rPr lang="en-US" dirty="0" smtClean="0"/>
              <a:t>Easy to move a </a:t>
            </a:r>
            <a:r>
              <a:rPr lang="en-US" dirty="0" smtClean="0"/>
              <a:t>set of applications from </a:t>
            </a:r>
            <a:r>
              <a:rPr lang="en-US" dirty="0" smtClean="0"/>
              <a:t>an older physical server to a newer physical server.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34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First, some definitions:</a:t>
            </a:r>
          </a:p>
          <a:p>
            <a:pPr lvl="1"/>
            <a:r>
              <a:rPr lang="en-US" b="1" dirty="0" smtClean="0"/>
              <a:t>Host machine</a:t>
            </a:r>
            <a:r>
              <a:rPr lang="en-US" dirty="0" smtClean="0"/>
              <a:t>: physical server that supports multiple </a:t>
            </a:r>
            <a:r>
              <a:rPr lang="en-US" dirty="0" smtClean="0"/>
              <a:t>virtual machines.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Virtual machine</a:t>
            </a:r>
            <a:r>
              <a:rPr lang="en-US" dirty="0" smtClean="0"/>
              <a:t>: virtualized server instance running on a host machine (also known as an </a:t>
            </a:r>
            <a:r>
              <a:rPr lang="en-US" i="1" dirty="0" smtClean="0"/>
              <a:t>instance</a:t>
            </a:r>
            <a:r>
              <a:rPr lang="en-US" dirty="0" smtClean="0"/>
              <a:t> or a </a:t>
            </a:r>
            <a:r>
              <a:rPr lang="en-US" i="1" dirty="0" smtClean="0"/>
              <a:t>workload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Host OS</a:t>
            </a:r>
            <a:r>
              <a:rPr lang="en-US" dirty="0" smtClean="0"/>
              <a:t>: operating system running on a bare-metal server.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Guest OS</a:t>
            </a:r>
            <a:r>
              <a:rPr lang="en-US" dirty="0" smtClean="0"/>
              <a:t>: operating system running on a virtual machine.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Hypervisor</a:t>
            </a:r>
            <a:r>
              <a:rPr lang="en-US" dirty="0" smtClean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20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1416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Hardware virtualization</a:t>
            </a:r>
          </a:p>
          <a:p>
            <a:pPr lvl="1"/>
            <a:r>
              <a:rPr lang="en-US" dirty="0" smtClean="0"/>
              <a:t>Part of physical server dedicated to a specific stack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Big expensive mainframe-type systems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You probably only need one computing device if you are the only one using a software app.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Mobile phone, laptop, tablet,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if your software needs to support hundreds, thousands, or millions of users?</a:t>
            </a:r>
          </a:p>
          <a:p>
            <a:endParaRPr lang="en-US" dirty="0" smtClean="0"/>
          </a:p>
          <a:p>
            <a:pPr lvl="1"/>
            <a:r>
              <a:rPr lang="en-US" dirty="0"/>
              <a:t>Need to support multiple transactions simultaneously.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 can’t buy a server big enough to support all your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single system provides no redundancy if it fails.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Software </a:t>
            </a:r>
            <a:r>
              <a:rPr lang="en-US" b="1" dirty="0" smtClean="0"/>
              <a:t>virtualization</a:t>
            </a:r>
          </a:p>
          <a:p>
            <a:pPr lvl="1"/>
            <a:r>
              <a:rPr lang="en-US" dirty="0" smtClean="0"/>
              <a:t>Two types available: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</a:t>
            </a:r>
            <a:r>
              <a:rPr lang="en-US" dirty="0" smtClean="0"/>
              <a:t>stacks.</a:t>
            </a:r>
            <a:endParaRPr lang="en-US" dirty="0"/>
          </a:p>
          <a:p>
            <a:pPr lvl="2"/>
            <a:r>
              <a:rPr lang="en-US" dirty="0"/>
              <a:t>Examples: VMWare ESX, Microsoft Virtual Server, </a:t>
            </a:r>
            <a:r>
              <a:rPr lang="en-US" dirty="0" smtClean="0"/>
              <a:t>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</a:t>
            </a:r>
            <a:r>
              <a:rPr lang="en-US" dirty="0" smtClean="0"/>
              <a:t>system.</a:t>
            </a:r>
            <a:endParaRPr lang="en-US" dirty="0"/>
          </a:p>
          <a:p>
            <a:pPr lvl="2"/>
            <a:r>
              <a:rPr lang="en-US" dirty="0"/>
              <a:t>Easy </a:t>
            </a:r>
            <a:r>
              <a:rPr lang="en-US" dirty="0" smtClean="0"/>
              <a:t>installation (no special hypervisor or storage required).</a:t>
            </a:r>
            <a:endParaRPr lang="en-US" dirty="0"/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 vs. Type 2 Hypervisor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Type 1 vs. Type 2</a:t>
            </a:r>
          </a:p>
          <a:p>
            <a:pPr lvl="2"/>
            <a:r>
              <a:rPr lang="en-US" dirty="0" smtClean="0"/>
              <a:t>Type 1 provides higher performance &amp; security.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Full virtualization vs. </a:t>
            </a:r>
            <a:r>
              <a:rPr lang="en-US" dirty="0" smtClean="0"/>
              <a:t>Para-virtualization</a:t>
            </a:r>
            <a:endParaRPr lang="en-US" dirty="0" smtClean="0"/>
          </a:p>
          <a:p>
            <a:pPr lvl="2"/>
            <a:r>
              <a:rPr lang="en-US" b="1" dirty="0" smtClean="0"/>
              <a:t>Full virtualization </a:t>
            </a:r>
            <a:r>
              <a:rPr lang="en-US" dirty="0" smtClean="0"/>
              <a:t>= guest operating systems are not “aware” that they are being virtualized.</a:t>
            </a:r>
          </a:p>
          <a:p>
            <a:pPr lvl="2"/>
            <a:endParaRPr lang="en-US" dirty="0" smtClean="0"/>
          </a:p>
          <a:p>
            <a:pPr lvl="2"/>
            <a:r>
              <a:rPr lang="en-US" b="1" dirty="0" smtClean="0"/>
              <a:t>Para-virtualization</a:t>
            </a:r>
            <a:r>
              <a:rPr lang="en-US" dirty="0" smtClean="0"/>
              <a:t> </a:t>
            </a:r>
            <a:r>
              <a:rPr lang="en-US" dirty="0" smtClean="0"/>
              <a:t>= guest operating system are “aware” of virtualization and have special kernel modifications</a:t>
            </a:r>
            <a:r>
              <a:rPr lang="en-US" dirty="0" smtClean="0"/>
              <a:t>.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 smtClean="0"/>
              <a:t>OS Partitioning</a:t>
            </a:r>
          </a:p>
          <a:p>
            <a:pPr lvl="1"/>
            <a:r>
              <a:rPr lang="en-US" dirty="0" smtClean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Separate OS environments all use same kernel.</a:t>
            </a:r>
          </a:p>
          <a:p>
            <a:pPr lvl="2"/>
            <a:r>
              <a:rPr lang="en-US" dirty="0" smtClean="0"/>
              <a:t>If host is Linux then all “guests” are Linux.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Example: Docker containers</a:t>
            </a:r>
          </a:p>
          <a:p>
            <a:pPr lvl="2"/>
            <a:r>
              <a:rPr lang="en-US" dirty="0" smtClean="0"/>
              <a:t>We will cover this later in the course. </a:t>
            </a:r>
            <a:r>
              <a:rPr lang="en-US" dirty="0" smtClean="0">
                <a:sym typeface="Wingdings"/>
              </a:rPr>
              <a:t>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 virtualization is the predominant form of virtualized infrastructure.</a:t>
            </a:r>
          </a:p>
          <a:p>
            <a:pPr lvl="1"/>
            <a:r>
              <a:rPr lang="en-US" dirty="0" smtClean="0"/>
              <a:t>Most servers in enterprises are now virtualized.</a:t>
            </a:r>
          </a:p>
          <a:p>
            <a:pPr lvl="2"/>
            <a:r>
              <a:rPr lang="en-US" dirty="0" smtClean="0"/>
              <a:t>Gartner estimates up to 75% of workloads are virtualized.</a:t>
            </a:r>
          </a:p>
          <a:p>
            <a:pPr lvl="2"/>
            <a:r>
              <a:rPr lang="en-US" dirty="0" smtClean="0"/>
              <a:t>New virtualization software licenses have declined for first time in over a decade.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Other forms of virtualized infrastructure:</a:t>
            </a:r>
          </a:p>
          <a:p>
            <a:pPr lvl="1"/>
            <a:r>
              <a:rPr lang="en-US" dirty="0" smtClean="0"/>
              <a:t>Virtual Desktop Infrastructure (VDI)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Storage virtualization: pooling together storage devices from disparate vendors and presenting as a single storage device.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Network virtualization: replace physical switches, routers, load balancers and firewalls with software (AWS VPC).</a:t>
            </a:r>
          </a:p>
          <a:p>
            <a:pPr lvl="2"/>
            <a:r>
              <a:rPr lang="en-US" dirty="0" smtClean="0"/>
              <a:t>Software Defined Networking (SDN)</a:t>
            </a:r>
          </a:p>
          <a:p>
            <a:pPr lvl="2"/>
            <a:r>
              <a:rPr lang="en-US" dirty="0" smtClean="0"/>
              <a:t>Software Defined Infrastructure (SDI)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Hypervisor for x86 systems </a:t>
            </a:r>
            <a:r>
              <a:rPr lang="en-US" dirty="0" smtClean="0"/>
              <a:t>originally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developed by </a:t>
            </a:r>
            <a:r>
              <a:rPr lang="en-US" dirty="0" err="1" smtClean="0"/>
              <a:t>Innotek</a:t>
            </a:r>
            <a:r>
              <a:rPr lang="en-US" dirty="0" smtClean="0"/>
              <a:t>, acquired by </a:t>
            </a:r>
            <a:br>
              <a:rPr lang="en-US" dirty="0" smtClean="0"/>
            </a:br>
            <a:r>
              <a:rPr lang="en-US" dirty="0" smtClean="0"/>
              <a:t>Sun, acquired by Oracle.</a:t>
            </a:r>
          </a:p>
          <a:p>
            <a:endParaRPr lang="en-US" dirty="0" smtClean="0"/>
          </a:p>
          <a:p>
            <a:r>
              <a:rPr lang="en-US" dirty="0" smtClean="0"/>
              <a:t>Core package is open source, extensions are licensed by Oracle for personal/educational use.</a:t>
            </a:r>
          </a:p>
          <a:p>
            <a:endParaRPr lang="en-US" dirty="0" smtClean="0"/>
          </a:p>
          <a:p>
            <a:r>
              <a:rPr lang="en-US" dirty="0" smtClean="0"/>
              <a:t>Not quite as fast as some commercial offerings but fast enough for most development.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-2" t="2393" r="47779" b="2393"/>
          <a:stretch/>
        </p:blipFill>
        <p:spPr>
          <a:xfrm>
            <a:off x="7016287" y="35152"/>
            <a:ext cx="1862659" cy="19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Box </a:t>
            </a: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5839818" cy="33745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Linux virtual machine.</a:t>
            </a:r>
          </a:p>
          <a:p>
            <a:endParaRPr lang="en-US" dirty="0"/>
          </a:p>
          <a:p>
            <a:r>
              <a:rPr lang="en-US" dirty="0" smtClean="0"/>
              <a:t>Add </a:t>
            </a:r>
            <a:r>
              <a:rPr lang="en-US" dirty="0" err="1" smtClean="0"/>
              <a:t>Xubuntu</a:t>
            </a:r>
            <a:r>
              <a:rPr lang="en-US" dirty="0" smtClean="0"/>
              <a:t> disk image to virtual optical drive.</a:t>
            </a:r>
          </a:p>
          <a:p>
            <a:endParaRPr lang="en-US" dirty="0"/>
          </a:p>
          <a:p>
            <a:r>
              <a:rPr lang="en-US" dirty="0" smtClean="0"/>
              <a:t>Power on new VM.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0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Creating virtual machines is time-consuming, repetitive, and mistake prone.</a:t>
            </a:r>
          </a:p>
          <a:p>
            <a:pPr lvl="1"/>
            <a:r>
              <a:rPr lang="en-US" dirty="0" smtClean="0"/>
              <a:t>Imagine needing to stand up dozens or hundreds of test environments a day.</a:t>
            </a:r>
          </a:p>
          <a:p>
            <a:endParaRPr lang="en-US" dirty="0" smtClean="0"/>
          </a:p>
          <a:p>
            <a:r>
              <a:rPr lang="en-US" dirty="0" smtClean="0"/>
              <a:t>Sharing virtual machines is kind of a pain.</a:t>
            </a:r>
          </a:p>
          <a:p>
            <a:pPr lvl="1"/>
            <a:r>
              <a:rPr lang="en-US" dirty="0" smtClean="0"/>
              <a:t>Traditionally, you would create machine images and store image versions in a repository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if we could just share the description of a VM without having to share the actual image?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59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Vagrant automates the creation of virtual machines </a:t>
            </a:r>
            <a:r>
              <a:rPr lang="en-US" dirty="0" smtClean="0"/>
              <a:t>using infrastructure as code practices.</a:t>
            </a:r>
          </a:p>
          <a:p>
            <a:pPr lvl="1"/>
            <a:r>
              <a:rPr lang="en-US" dirty="0" smtClean="0"/>
              <a:t>Started by Mitchell </a:t>
            </a:r>
            <a:r>
              <a:rPr lang="en-US" dirty="0" err="1" smtClean="0"/>
              <a:t>Hishimoto</a:t>
            </a:r>
            <a:r>
              <a:rPr lang="en-US" dirty="0" smtClean="0"/>
              <a:t> in 2010 as a personal project.</a:t>
            </a:r>
          </a:p>
          <a:p>
            <a:pPr lvl="2"/>
            <a:r>
              <a:rPr lang="en-US" dirty="0" err="1" smtClean="0"/>
              <a:t>HashiCorp</a:t>
            </a:r>
            <a:r>
              <a:rPr lang="en-US" dirty="0" smtClean="0"/>
              <a:t> founded in 2012 for commercial support.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a user to programmatically launch virtual machines using a definition file (</a:t>
            </a:r>
            <a:r>
              <a:rPr lang="en-US" dirty="0" err="1" smtClean="0"/>
              <a:t>Vagrantfile</a:t>
            </a:r>
            <a:r>
              <a:rPr lang="en-US" dirty="0" smtClean="0"/>
              <a:t>). </a:t>
            </a:r>
          </a:p>
          <a:p>
            <a:pPr lvl="2"/>
            <a:r>
              <a:rPr lang="en-US" dirty="0" smtClean="0"/>
              <a:t>Launch one or many VMs on </a:t>
            </a:r>
            <a:r>
              <a:rPr lang="en-US" dirty="0" err="1" smtClean="0"/>
              <a:t>VirtualBox</a:t>
            </a:r>
            <a:r>
              <a:rPr lang="en-US" dirty="0" smtClean="0"/>
              <a:t>, VMWare, Hyper-V, Docker and AWS.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Works as a “wrapper” around virtualization software and written in Ruby.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Share complete virtual machines with a simple </a:t>
            </a:r>
            <a:r>
              <a:rPr lang="en-US" dirty="0" err="1" smtClean="0"/>
              <a:t>Vagrantfile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1350" b="11360"/>
          <a:stretch/>
        </p:blipFill>
        <p:spPr>
          <a:xfrm>
            <a:off x="6631800" y="382572"/>
            <a:ext cx="1171773" cy="10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</a:t>
            </a:r>
            <a:r>
              <a:rPr lang="en-US" dirty="0" smtClean="0"/>
              <a:t>scale our platform to support </a:t>
            </a:r>
            <a:r>
              <a:rPr lang="en-US" dirty="0" smtClean="0"/>
              <a:t>more users?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4" y="1417638"/>
            <a:ext cx="6489173" cy="51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&lt;optional box&gt;</a:t>
            </a:r>
          </a:p>
          <a:p>
            <a:pPr lvl="1"/>
            <a:r>
              <a:rPr lang="en-US" dirty="0" smtClean="0"/>
              <a:t>Create a new </a:t>
            </a:r>
            <a:r>
              <a:rPr lang="en-US" dirty="0" err="1" smtClean="0"/>
              <a:t>Vagrantfile</a:t>
            </a:r>
            <a:r>
              <a:rPr lang="en-US" dirty="0" smtClean="0"/>
              <a:t> and working directory.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up</a:t>
            </a:r>
          </a:p>
          <a:p>
            <a:pPr lvl="1"/>
            <a:r>
              <a:rPr lang="en-US" dirty="0" smtClean="0"/>
              <a:t>Launch a new VM using the </a:t>
            </a:r>
            <a:r>
              <a:rPr lang="en-US" dirty="0" err="1" smtClean="0"/>
              <a:t>Vagrantfile</a:t>
            </a:r>
            <a:r>
              <a:rPr lang="en-US" dirty="0" smtClean="0"/>
              <a:t> configuration.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Create an </a:t>
            </a:r>
            <a:r>
              <a:rPr lang="en-US" dirty="0" err="1" smtClean="0"/>
              <a:t>ssh</a:t>
            </a:r>
            <a:r>
              <a:rPr lang="en-US" dirty="0" smtClean="0"/>
              <a:t> connection to the VM.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destroy</a:t>
            </a:r>
          </a:p>
          <a:p>
            <a:pPr lvl="1"/>
            <a:r>
              <a:rPr lang="en-US" dirty="0" smtClean="0"/>
              <a:t>Remove the VM.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</a:t>
            </a:r>
            <a:r>
              <a:rPr lang="en-US" dirty="0" smtClean="0"/>
              <a:t>Demo #1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a new </a:t>
            </a:r>
            <a:r>
              <a:rPr lang="en-US" dirty="0" err="1" smtClean="0"/>
              <a:t>ubuntu</a:t>
            </a:r>
            <a:r>
              <a:rPr lang="en-US" dirty="0" smtClean="0"/>
              <a:t> VM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/trusty64</a:t>
            </a:r>
          </a:p>
          <a:p>
            <a:endParaRPr lang="en-US" dirty="0"/>
          </a:p>
          <a:p>
            <a:r>
              <a:rPr lang="en-US" dirty="0" smtClean="0"/>
              <a:t>Review </a:t>
            </a:r>
            <a:r>
              <a:rPr lang="en-US" dirty="0" err="1" smtClean="0"/>
              <a:t>Vagrantfile</a:t>
            </a:r>
            <a:r>
              <a:rPr lang="en-US" dirty="0"/>
              <a:t> </a:t>
            </a:r>
            <a:r>
              <a:rPr lang="en-US" dirty="0" smtClean="0"/>
              <a:t>configuration options.</a:t>
            </a:r>
          </a:p>
          <a:p>
            <a:endParaRPr lang="en-US" dirty="0"/>
          </a:p>
          <a:p>
            <a:r>
              <a:rPr lang="en-US" dirty="0" smtClean="0"/>
              <a:t>Launch the new VM: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 smtClean="0"/>
          </a:p>
          <a:p>
            <a:r>
              <a:rPr lang="en-US" dirty="0" smtClean="0"/>
              <a:t>Review the VM </a:t>
            </a:r>
            <a:r>
              <a:rPr lang="en-US" dirty="0" err="1" smtClean="0"/>
              <a:t>ssh</a:t>
            </a:r>
            <a:r>
              <a:rPr lang="en-US" dirty="0" smtClean="0"/>
              <a:t> configuration: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ssh-config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SSH into the new VM: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Review the default shared directory:</a:t>
            </a:r>
          </a:p>
          <a:p>
            <a:pPr lvl="1"/>
            <a:r>
              <a:rPr lang="en-US" dirty="0" smtClean="0"/>
              <a:t>$ cd /vagrant</a:t>
            </a:r>
          </a:p>
          <a:p>
            <a:pPr lvl="1"/>
            <a:r>
              <a:rPr lang="en-US" dirty="0" smtClean="0"/>
              <a:t>$ touch </a:t>
            </a:r>
            <a:r>
              <a:rPr lang="en-US" dirty="0" smtClean="0"/>
              <a:t>foo</a:t>
            </a:r>
          </a:p>
          <a:p>
            <a:endParaRPr lang="en-US" dirty="0"/>
          </a:p>
          <a:p>
            <a:r>
              <a:rPr lang="en-US" dirty="0" smtClean="0"/>
              <a:t>Delete the VM:</a:t>
            </a:r>
          </a:p>
          <a:p>
            <a:pPr lvl="1"/>
            <a:r>
              <a:rPr lang="en-US" dirty="0" smtClean="0"/>
              <a:t>$ vagrant destroy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1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</a:t>
            </a:r>
            <a:r>
              <a:rPr lang="en-US" dirty="0" smtClean="0"/>
              <a:t>Demo #2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Review provisioning</a:t>
            </a:r>
            <a:br>
              <a:rPr lang="en-US" dirty="0" smtClean="0"/>
            </a:br>
            <a:r>
              <a:rPr lang="en-US" dirty="0" err="1" smtClean="0"/>
              <a:t>Vagrantfile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Launch the </a:t>
            </a:r>
            <a:r>
              <a:rPr lang="en-US" dirty="0" err="1" smtClean="0"/>
              <a:t>vm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/>
          </a:p>
          <a:p>
            <a:r>
              <a:rPr lang="en-US" dirty="0" smtClean="0"/>
              <a:t>Watch provisioning process.</a:t>
            </a:r>
          </a:p>
          <a:p>
            <a:endParaRPr lang="en-US" dirty="0"/>
          </a:p>
          <a:p>
            <a:r>
              <a:rPr lang="en-US" dirty="0" smtClean="0"/>
              <a:t>View webserver running on </a:t>
            </a:r>
            <a:r>
              <a:rPr lang="en-US" dirty="0" err="1" smtClean="0"/>
              <a:t>vm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http://localhost:8081</a:t>
            </a:r>
          </a:p>
          <a:p>
            <a:endParaRPr lang="en-US" dirty="0"/>
          </a:p>
          <a:p>
            <a:r>
              <a:rPr lang="en-US" dirty="0" smtClean="0"/>
              <a:t>Remove the virtual machine:</a:t>
            </a:r>
          </a:p>
          <a:p>
            <a:pPr lvl="1"/>
            <a:r>
              <a:rPr lang="en-US" dirty="0" smtClean="0"/>
              <a:t>$ vagrant destroy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06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3: Shell </a:t>
            </a:r>
            <a:r>
              <a:rPr lang="en-US" dirty="0" smtClean="0"/>
              <a:t>Scripting</a:t>
            </a:r>
          </a:p>
          <a:p>
            <a:endParaRPr lang="en-US" dirty="0" smtClean="0"/>
          </a:p>
          <a:p>
            <a:r>
              <a:rPr lang="en-US" dirty="0" smtClean="0"/>
              <a:t>Read </a:t>
            </a:r>
            <a:r>
              <a:rPr lang="en-US" dirty="0" smtClean="0"/>
              <a:t>Ov</a:t>
            </a:r>
            <a:r>
              <a:rPr lang="en-US" i="1" dirty="0" smtClean="0"/>
              <a:t>erview of Amazon Web Services </a:t>
            </a:r>
            <a:r>
              <a:rPr lang="en-US" dirty="0" smtClean="0"/>
              <a:t>(April 2017)</a:t>
            </a:r>
          </a:p>
        </p:txBody>
      </p:sp>
    </p:spTree>
    <p:extLst>
      <p:ext uri="{BB962C8B-B14F-4D97-AF65-F5344CB8AC3E}">
        <p14:creationId xmlns:p14="http://schemas.microsoft.com/office/powerpoint/2010/main" val="27467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 Up vs.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Single large webserver vs. many small webservers.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7156"/>
              </p:ext>
            </p:extLst>
          </p:nvPr>
        </p:nvGraphicFramePr>
        <p:xfrm>
          <a:off x="1348605" y="3012122"/>
          <a:ext cx="6096001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/>
                <a:gridCol w="31154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r>
                        <a:rPr lang="en-US" baseline="0" dirty="0" smtClean="0"/>
                        <a:t> large s</a:t>
                      </a:r>
                      <a:r>
                        <a:rPr lang="en-US" dirty="0" smtClean="0"/>
                        <a:t>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small servers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maintain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More challenging to </a:t>
                      </a:r>
                      <a:r>
                        <a:rPr lang="en-US" baseline="0" dirty="0" smtClean="0"/>
                        <a:t>maintain, need to sync content and handle </a:t>
                      </a:r>
                      <a:r>
                        <a:rPr lang="en-US" baseline="0" dirty="0" smtClean="0"/>
                        <a:t>performance differences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Unlimited* amount of processing, memory &amp;</a:t>
                      </a:r>
                      <a:r>
                        <a:rPr lang="en-US" baseline="0" dirty="0" smtClean="0"/>
                        <a:t> I/O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</a:t>
                      </a:r>
                      <a:r>
                        <a:rPr lang="en-US" baseline="0" dirty="0" smtClean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needs to support</a:t>
                      </a:r>
                      <a:r>
                        <a:rPr lang="en-US" baseline="0" dirty="0" smtClean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Nothing is really unlimited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40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Building a distributed infrastructure architecture is fundamentally different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May need to support thousands or millions of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route user requests to the appropriate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Need to distribute and partition data across many </a:t>
            </a:r>
            <a:r>
              <a:rPr lang="en-US" dirty="0" smtClean="0"/>
              <a:t>systems.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provide fault tolerance to deliver a reliable service.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77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Deliver </a:t>
            </a:r>
            <a:r>
              <a:rPr lang="en-US" b="1" dirty="0"/>
              <a:t>fault tolerance </a:t>
            </a:r>
            <a:r>
              <a:rPr lang="en-US" dirty="0"/>
              <a:t>using software rather than hardware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	</a:t>
            </a:r>
            <a:endParaRPr lang="en-US" dirty="0" smtClean="0"/>
          </a:p>
          <a:p>
            <a:pPr lvl="1"/>
            <a:r>
              <a:rPr lang="en-US" dirty="0" smtClean="0"/>
              <a:t>Fault tolerance means that a service isn’t disrupted by infrastructure failures.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Traditional servers were designed to be very fault tolerant.</a:t>
            </a:r>
          </a:p>
          <a:p>
            <a:pPr lvl="2"/>
            <a:r>
              <a:rPr lang="en-US" dirty="0" smtClean="0"/>
              <a:t>Multiple power supplies, network adapters, RAID storage,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Distributed applications leverage </a:t>
            </a:r>
            <a:r>
              <a:rPr lang="en-US" dirty="0" smtClean="0"/>
              <a:t>multiple cheap servers each of which </a:t>
            </a:r>
            <a:r>
              <a:rPr lang="en-US" dirty="0" smtClean="0"/>
              <a:t>is relatively unreliable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Software is smarter than hardware.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28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bit about patterns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pPr lvl="1"/>
            <a:r>
              <a:rPr lang="is-IS" dirty="0" smtClean="0"/>
              <a:t>A </a:t>
            </a:r>
            <a:r>
              <a:rPr lang="is-IS" b="1" dirty="0" smtClean="0"/>
              <a:t>pattern</a:t>
            </a:r>
            <a:r>
              <a:rPr lang="is-IS" dirty="0" smtClean="0"/>
              <a:t> is a common architectural model which generally meets specified requirements or solves a problem.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An </a:t>
            </a:r>
            <a:r>
              <a:rPr lang="is-IS" b="1" dirty="0" smtClean="0"/>
              <a:t>anti-pattern</a:t>
            </a:r>
            <a:r>
              <a:rPr lang="is-IS" dirty="0" smtClean="0"/>
              <a:t> is an architectural model which generally leads to an unsatisfactory outcome.</a:t>
            </a:r>
          </a:p>
          <a:p>
            <a:pPr lvl="2"/>
            <a:r>
              <a:rPr lang="is-IS" dirty="0" smtClean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10394</TotalTime>
  <Words>2211</Words>
  <Application>Microsoft Macintosh PowerPoint</Application>
  <PresentationFormat>On-screen Show (4:3)</PresentationFormat>
  <Paragraphs>451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Calibri</vt:lpstr>
      <vt:lpstr>Consolas</vt:lpstr>
      <vt:lpstr>Wingdings</vt:lpstr>
      <vt:lpstr>Arial</vt:lpstr>
      <vt:lpstr>Office Theme</vt:lpstr>
      <vt:lpstr>DevOps &amp; Cloud Infrastructure SEIS 665 Week 3: Virtualization</vt:lpstr>
      <vt:lpstr>Agenda</vt:lpstr>
      <vt:lpstr>What is distributed infrastructure?</vt:lpstr>
      <vt:lpstr>Why do we need it?</vt:lpstr>
      <vt:lpstr>How do we scale our platform to support more users?</vt:lpstr>
      <vt:lpstr>Scale Up vs. Out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Load balancing</vt:lpstr>
      <vt:lpstr>Load balancer distribution</vt:lpstr>
      <vt:lpstr>Load balancer distribution</vt:lpstr>
      <vt:lpstr>Proxy service</vt:lpstr>
      <vt:lpstr>Server Tree</vt:lpstr>
      <vt:lpstr>The distributed state challenge</vt:lpstr>
      <vt:lpstr>Database Sharding</vt:lpstr>
      <vt:lpstr>Database Sharding</vt:lpstr>
      <vt:lpstr>CAP Principle</vt:lpstr>
      <vt:lpstr>CAP Principle</vt:lpstr>
      <vt:lpstr>CAP Principle</vt:lpstr>
      <vt:lpstr>CAP Principle</vt:lpstr>
      <vt:lpstr>CAP Principle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PowerPoint Presentation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VirtualBox</vt:lpstr>
      <vt:lpstr>Virtual Box Demo</vt:lpstr>
      <vt:lpstr>Virtual machine challenges</vt:lpstr>
      <vt:lpstr>Vagrant</vt:lpstr>
      <vt:lpstr>Vagrant architecture</vt:lpstr>
      <vt:lpstr>Vagrant Commands</vt:lpstr>
      <vt:lpstr>Vagrant Demo #1</vt:lpstr>
      <vt:lpstr>Vagrant Demo #2</vt:lpstr>
      <vt:lpstr>Homework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197</cp:revision>
  <dcterms:created xsi:type="dcterms:W3CDTF">2016-03-22T19:47:34Z</dcterms:created>
  <dcterms:modified xsi:type="dcterms:W3CDTF">2017-09-25T03:09:49Z</dcterms:modified>
</cp:coreProperties>
</file>